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46</c:v>
                </c:pt>
                <c:pt idx="4">
                  <c:v>1</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0.15407389855499964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9.5266999999999769E-2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0.99456500000000059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9.5265999999999629E-2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0.34170999999999996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0.60092300000000076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7.2287400000000002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0.15759217342530007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9.466199999999958E-2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0.98825500000000055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9.466199999999958E-2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0.33954200000000068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0.83624599999999916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7.6065769999999997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1.4879220000000002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0.44017199999999956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0.12271699999999974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1.2811440000000012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0.12271699999999974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0.44017199999999868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5.5567000000001698E-2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8.6068160000000002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6.3471999999999973E-2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0.35575299999999999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9.9180999999999742E-2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1.0354380000000001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9.9180999999999742E-2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0.35575200000000073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0.56355299999999975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7.3153259999999998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0.1610390000000006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0.33112699999999951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9.2316000000000287E-2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0.96376599999999968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9.2316000000000287E-2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0.33112799999999964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0.798960000000001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8.2133660000000006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7.1570999999998719E-2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0.14682800000000107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4.0934999999999278E-2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0.42735300000000009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4.0935000000001054E-2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0.14682799999999929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0.14777600000000035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8.9999280000000006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0</c:v>
                </c:pt>
                <c:pt idx="1">
                  <c:v>39</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3.79830000000001E-2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0.3470209999999998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9.6747000000000138E-2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1.0100229999999994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9.6747000000000583E-2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0.3470209999999998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0.70023500000000016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4.5297280000000004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0.26736700000000013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0.36497699999999966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0.10175299999999954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1.0622860000000003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0.10175300000000043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0.3649779999999998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0.80198999999999998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6.4633219999999998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0.37052998525760028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0.15420699999999954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1.6098940000000006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0.15420699999999954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0.55312299999999937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0.66545300000000118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7.8052469999999996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0.89341699999999946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0.40219300000000047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0.11212799999999934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1.170605000000001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0.11212799999999845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0.40219300000000047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0.40060800000000008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8.3182869999999998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1.174909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0.42599099999999979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0.1187630000000004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1.2398699999999998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0.1187630000000004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0.42599099999999979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0.8380150000000004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6.5257250000000004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Q10. If you brought medication with you to hospital, were you able to take it when you needed to?</c:v>
                </c:pt>
                <c:pt idx="1">
                  <c:v>The hospital and ward Q13. Did you get enough help from staff to eat your meals?</c:v>
                </c:pt>
                <c:pt idx="2">
                  <c:v>Leaving hospital Q36. To what extent did hospital staff take your family or home situation into account when planning for you to leave hospital?</c:v>
                </c:pt>
                <c:pt idx="3">
                  <c:v>The hospital and ward Q9. Did you get enough help from staff to wash or keep yourself clean?</c:v>
                </c:pt>
                <c:pt idx="4">
                  <c:v>Your care and treatment Q23. Thinking about your care and treatment, were you told something by a member of staff that was different to what you had been told by another member of staff?</c:v>
                </c:pt>
              </c:strCache>
            </c:strRef>
          </c:cat>
          <c:val>
            <c:numRef>
              <c:f>Sheet1!$B$2:$B$6</c:f>
              <c:numCache>
                <c:formatCode>0.0</c:formatCode>
                <c:ptCount val="5"/>
                <c:pt idx="0">
                  <c:v>8.6999999999999993</c:v>
                </c:pt>
                <c:pt idx="1">
                  <c:v>8</c:v>
                </c:pt>
                <c:pt idx="2">
                  <c:v>7.6</c:v>
                </c:pt>
                <c:pt idx="3">
                  <c:v>8.5</c:v>
                </c:pt>
                <c:pt idx="4">
                  <c:v>8.1999999999999993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Q10. If you brought medication with you to hospital, were you able to take it when you needed to?</c:v>
                </c:pt>
                <c:pt idx="1">
                  <c:v>The hospital and ward Q13. Did you get enough help from staff to eat your meals?</c:v>
                </c:pt>
                <c:pt idx="2">
                  <c:v>Leaving hospital Q36. To what extent did hospital staff take your family or home situation into account when planning for you to leave hospital?</c:v>
                </c:pt>
                <c:pt idx="3">
                  <c:v>The hospital and ward Q9. Did you get enough help from staff to wash or keep yourself clean?</c:v>
                </c:pt>
                <c:pt idx="4">
                  <c:v>Your care and treatment Q23. Thinking about your care and treatment, were you told something by a member of staff that was different to what you had been told by another member of staff?</c:v>
                </c:pt>
              </c:strCache>
            </c:strRef>
          </c:cat>
          <c:val>
            <c:numRef>
              <c:f>Sheet1!$C$2:$C$6</c:f>
              <c:numCache>
                <c:formatCode>0.0</c:formatCode>
                <c:ptCount val="5"/>
                <c:pt idx="0">
                  <c:v>8.1</c:v>
                </c:pt>
                <c:pt idx="1">
                  <c:v>7.5</c:v>
                </c:pt>
                <c:pt idx="2">
                  <c:v>7.2</c:v>
                </c:pt>
                <c:pt idx="3">
                  <c:v>8.1</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Your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Your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Your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Your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Your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Your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Your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Your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1.62256635569708</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4.0030557190600058E-2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0.13508900000000001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1.4103189999999999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0.13508999999999993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0.48455400000000015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0.73848899999999995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1.622566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Your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Your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Your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Your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Your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Your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Your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Your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9.1995304216113905</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Q12. How would you rate the hospital food?</c:v>
                </c:pt>
                <c:pt idx="1">
                  <c:v>The hospital and ward Q5. Were you ever prevented from sleeping at night by noise from staff?</c:v>
                </c:pt>
                <c:pt idx="2">
                  <c:v>Admission to hospital Q2. How did you feel about the length of time you were on the waiting list before your admission to hospital?</c:v>
                </c:pt>
                <c:pt idx="3">
                  <c:v>Leaving hospital Q42. Before you left hospital, did you know what would happen next with your care?</c:v>
                </c:pt>
                <c:pt idx="4">
                  <c:v>Leaving hospital Q41. Thinking about any medicine you were to take at home, were you given any of the following?</c:v>
                </c:pt>
              </c:strCache>
            </c:strRef>
          </c:cat>
          <c:val>
            <c:numRef>
              <c:f>Sheet1!$B$2:$B$6</c:f>
              <c:numCache>
                <c:formatCode>0.0</c:formatCode>
                <c:ptCount val="5"/>
                <c:pt idx="0">
                  <c:v>6.5</c:v>
                </c:pt>
                <c:pt idx="1">
                  <c:v>7.8</c:v>
                </c:pt>
                <c:pt idx="2">
                  <c:v>7.3</c:v>
                </c:pt>
                <c:pt idx="3">
                  <c:v>6.5</c:v>
                </c:pt>
                <c:pt idx="4">
                  <c:v>4.5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Q12. How would you rate the hospital food?</c:v>
                </c:pt>
                <c:pt idx="1">
                  <c:v>The hospital and ward Q5. Were you ever prevented from sleeping at night by noise from staff?</c:v>
                </c:pt>
                <c:pt idx="2">
                  <c:v>Admission to hospital Q2. How did you feel about the length of time you were on the waiting list before your admission to hospital?</c:v>
                </c:pt>
                <c:pt idx="3">
                  <c:v>Leaving hospital Q42. Before you left hospital, did you know what would happen next with your care?</c:v>
                </c:pt>
                <c:pt idx="4">
                  <c:v>Leaving hospital Q41. Thinking about any medicine you were to take at home, were you given any of the following?</c:v>
                </c:pt>
              </c:strCache>
            </c:strRef>
          </c:cat>
          <c:val>
            <c:numRef>
              <c:f>Sheet1!$C$2:$C$6</c:f>
              <c:numCache>
                <c:formatCode>0.0</c:formatCode>
                <c:ptCount val="5"/>
                <c:pt idx="0">
                  <c:v>7</c:v>
                </c:pt>
                <c:pt idx="1">
                  <c:v>8.1</c:v>
                </c:pt>
                <c:pt idx="2">
                  <c:v>7.5</c:v>
                </c:pt>
                <c:pt idx="3">
                  <c:v>6.6</c:v>
                </c:pt>
                <c:pt idx="4">
                  <c:v>4.5999999999999996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0.26034300000000066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0.21989800000000059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6.1306000000000083E-2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0.64002599999999887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6.1306000000000083E-2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0.21989899999999984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8.7801000000000684E-2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9.1995299999999993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Your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Your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Your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Your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Your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Your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Your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Your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8.2880158035318896</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0.26297802827430061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8.1860999999999962E-2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0.85460799999999892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8.186000000000071E-2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0.29362399999999944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0.45850900000000117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8.2880160000000007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Your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Your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Your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Your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Your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Your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Your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Your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7.1517452926284397</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0.47373644194090048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0.16900799999999983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1.7644199999999994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0.77522300000000044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0.76096300000000028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7.0385049999999998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9.5</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0.24457865905420029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0.1866999999999992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1.9491240000000012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0.70340802339620012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7.2649850000000002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Your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Your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Your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Your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Your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Your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Your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Your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7.8621620044342997</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4.5999999999999996</c:v>
                </c:pt>
                <c:pt idx="1">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5.4</c:v>
                </c:pt>
                <c:pt idx="1">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1.5</c:v>
                </c:pt>
                <c:pt idx="1">
                  <c:v>1.8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8.5</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91.489400000000003</c:v>
                </c:pt>
                <c:pt idx="1">
                  <c:v>1.0638000000000001</c:v>
                </c:pt>
                <c:pt idx="2">
                  <c:v>2.9255</c:v>
                </c:pt>
                <c:pt idx="3">
                  <c:v>1.3298000000000001</c:v>
                </c:pt>
                <c:pt idx="4">
                  <c:v>0.26600000000000001</c:v>
                </c:pt>
                <c:pt idx="5">
                  <c:v>2.9255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3.6747999999999337E-2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0.47282700000000055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0.13181999999999938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1.3761869999999998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0.60464600000000068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0.45022900000000021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7.7513920000000001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3.235097101899953E-3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0.19185500000000033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2.0029430000000001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0.88002099999999928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1.5962430000000003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6.2675080000000003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3.4642999999999979E-2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0.33468100000000067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9.3306000000000111E-2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0.97410599999999903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0.42798600000000064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0.43102299999999971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7.8426710000000002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0.29998577540350002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9.2444000000000415E-2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0.96510500000000032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0.42403199999999863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0.32617200000000146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8.3761790000000005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0.29837109375560011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0.18292899999999968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1.9097530000000003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0.83907699999999963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0.54159199999999963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6.9278069999999996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8.7436999999999543E-2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0.23180699999999987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6.4626000000000516E-2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0.67468700000000048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6.4626000000000516E-2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0.23180699999999987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0.15073699999999945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9.3527280000000008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0.25770802279209981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0.10432599999999947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1.089144000000001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0.10432499999999933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0.3742049999999999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0.23317199999999971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8.5002530000000007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0.21411236853580018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9.7993000000000663E-2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1.0230349999999993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9.7993000000000663E-2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0.35149200000000036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0.40200999999999887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8.7269850000000009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23.783799999999999</c:v>
                </c:pt>
                <c:pt idx="1">
                  <c:v>0.81079999999999997</c:v>
                </c:pt>
                <c:pt idx="2">
                  <c:v>68.918899999999994</c:v>
                </c:pt>
                <c:pt idx="3">
                  <c:v>0.27029999999999998</c:v>
                </c:pt>
                <c:pt idx="4">
                  <c:v>0</c:v>
                </c:pt>
                <c:pt idx="5">
                  <c:v>2.1621999999999999</c:v>
                </c:pt>
                <c:pt idx="6">
                  <c:v>0.27029999999999998</c:v>
                </c:pt>
                <c:pt idx="7">
                  <c:v>1.8918999999999999</c:v>
                </c:pt>
                <c:pt idx="8">
                  <c:v>1.8918999999999999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0.45637099999999986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0.41879199999999983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0.1167549999999995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1.2189150000000009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0.11675599999999875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0.41879100000000058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0.2807069999999996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8.2650480000000002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0.32365296031469981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0.11780499999999972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1.2298670000000005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0.11780499999999972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0.42255499999999913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0.65081500000000148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6.4803119999999996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0.28318300992980028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0.15720199999999984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1.6411619999999996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0.15720199999999984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0.56386600000000087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0.30437599999999954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7.9973080000000003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0.3712965358625997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0.19568200000000058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2.0428899999999999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0.19568199999999969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0.70189000000000057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0.84046900000000058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6.138871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0.3402599999999989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0.1706890000000012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4.7585999999999018E-2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0.4967990000000011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4.7587000000000046E-2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0.17068800000000017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9.1114999999998503E-2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9.5810440000000003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0.81479999999999997</c:v>
                </c:pt>
                <c:pt idx="1">
                  <c:v>0.18520000000000003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0.81479999999999997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Your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Your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Your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Your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Your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Your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Your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Your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8.8762771929652793</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0.1019300000000003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0.24679299999999937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6.8804000000000087E-2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0.71830399999999983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6.8804000000000087E-2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0.24679300000000026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0.19064099999999939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8.7810590000000008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0.20257117147079917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5.6703000000000614E-2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0.59197299999999942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5.6703000000000614E-2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0.2033889999999996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0.1678689999999996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9.1937169999999995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0.18180023587500038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7.889400000000002E-2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0.82364199999999954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7.889400000000002E-2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0.28298500000000004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0.12178300000000064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8.6540560000000006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47.439399999999999</c:v>
                </c:pt>
                <c:pt idx="2">
                  <c:v>51.752000000000002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Your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Your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Your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Your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Your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Your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Your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Your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8.6263041388311397</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0.13750800000000041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0.27821499999999943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7.7564000000000632E-2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0.80975899999999967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7.7564999999999884E-2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0.27821400000000018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0.19087900000000069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8.8078479999999999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7.3095999999999606E-2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0.23509600000000042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6.5542000000000655E-2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0.68425899999999906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6.5542999999999907E-2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0.23509500000000116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2.9180000000000206E-2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9.1864089999999994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0.13251300000000032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0.28701899999999991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8.0019000000000062E-2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0.83538699999999899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8.0019000000000062E-2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0.2870190000000008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0.10304400000000058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8.9294740000000008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0.44431999999999938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0.35505299999999984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9.8986000000000018E-2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1.0334020000000006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9.8986000000000018E-2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0.35505299999999984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0.75229700000000044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7.5814849999999998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Your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Your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Your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Your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Your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Your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Your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Your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8.1173258639186194</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0.40620999999999974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0.289072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8.0591000000000079E-2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0.84135899999999975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8.0591000000000079E-2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0.28907200000000088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0.2269729999999992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8.2175340000000006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0.18227970072940014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9.0631000000000128E-2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0.94617500000000021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9.0631000000000128E-2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0.32508399999999948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0.59503200000000067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7.0627440000000004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0.1251344676038002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6.4161999999999608E-2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0.66984099999999991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6.4161999999999608E-2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0.23014200000000073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0.26588100000000026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8.8428880000000003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0.13917000000000002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0.39408799999999999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0.10986899999999977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1.1470169999999991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0.10986900000000155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0.39408799999999999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0.52320999999999884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7.6798869999999999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0.12345302761540022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0.14860600000000002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1.5514250000000001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0.14860600000000002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0.53303399999999979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1.5523740000000004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6.3523540000000001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5.0532000000000004</c:v>
                </c:pt>
                <c:pt idx="1">
                  <c:v>9.0426000000000002</c:v>
                </c:pt>
                <c:pt idx="2">
                  <c:v>25.5319</c:v>
                </c:pt>
                <c:pt idx="3">
                  <c:v>60.372300000000003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0.11068016872100017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4.0957000000000576E-2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0.42758700000000083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4.09569999999988E-2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0.14690900000000084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0.13367399999999918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9.4988449999999993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0.1818010000000001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0.21765800000000013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6.0681999999999903E-2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0.63350500000000132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6.0681999999999903E-2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0.21765800000000013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0.17134499999999875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8.8802420000000009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0.25073397606460013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8.9325999999999794E-2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0.93255000000000088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8.9325999999999794E-2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0.32040299999999888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0.42080200000000012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8.4041130000000006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Your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Your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Your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Your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Your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Your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Your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Your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8.3653140606649998</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5.9684999999999988E-2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0.23145599999999966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6.4528000000001029E-2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0.67366299999999946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6.4529000000000281E-2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0.23145500000000041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0.10704699999999967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9.0967599999999997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0.43436499999999967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0.29757800000000056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8.2962000000000202E-2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0.86611499999999975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8.2962999999999454E-2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0.29757700000000042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0.31625799999999948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7.8867330000000004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1.9174000000000468E-2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0.31907599999999992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8.8955999999999591E-2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0.92869000000000046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8.8955999999999591E-2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0.31907700000000006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0.42956799999999973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8.1124489999999998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Your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Your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Your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Your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Your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Your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Your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Your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7.4193692901400796</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RWY | Calderdale and Huddersfield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RWY | Calderdale and Huddersfield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RWY | Calderdale and Huddersfield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Calderdale and Huddersfield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62708441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660908122"/>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Q36. To what extent did hospital staff take your family or home situation into account when planning for you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Q9. Did you get enough help from staff to wash or keep yourself clean?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33541970"/>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1197891"/>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396807668"/>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3665893"/>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14948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8522356"/>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60937733"/>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66902388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9602927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01207575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14669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50401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04828758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344966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801990234"/>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60690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255622"/>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75674423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23744168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5651168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50647379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8788039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2845032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23410916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59772870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43448085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88249174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29599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23091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802256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64168105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95734415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16773232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66080225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86892713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17121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33168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35447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59730541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20891420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059275438"/>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54043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60935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79463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283738"/>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30404156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410720626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9295407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63711861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672239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71716299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406367927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47341070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60083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6787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13448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7325360"/>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62001788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62431327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1947737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786841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4853762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7197848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30833863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05211732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663370249"/>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47548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30124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19281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309769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49272851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496643701"/>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3212489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68042881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4679756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82861013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8663397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91889263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53085244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64664408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03449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52734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827017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85247230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59046086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55196831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79128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2090226"/>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36279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286411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08240177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380835091"/>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6741744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36020522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78521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81488986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37595116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407598119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92699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67609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24031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3936666"/>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94255143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00529351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4760349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93175585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20180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60998567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68790480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76219109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362609401"/>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401331807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67596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08756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1692018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21210279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35437448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409021699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813013669"/>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11869540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86556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59379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238388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405888443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97119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26608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1857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354346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61946180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06851172"/>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82311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03548108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842406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97581534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37966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36989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67759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6000531"/>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30785389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19905312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6069879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10755026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557373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65041010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722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69335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26513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4904460"/>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36109302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451347837"/>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4663937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02199769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749843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425460992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88357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94014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16194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6909934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568947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8172207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9527048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5124445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432541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50650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47613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91160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79655892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9048627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6869297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(99)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3421595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65563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6961230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0690212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85909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37690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17622810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844286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42267412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6457771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6024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8273830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1101482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28560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27329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9968708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3031770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40889253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4868462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11689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5404363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8773224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(207)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17033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62532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4435146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8291719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7691306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(129)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9502628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22098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5008565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2392187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87246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9355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7056387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1864486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8856288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4244877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72746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1463240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4062883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(203)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22054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01485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40135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85080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7494366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4926885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3762932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55402030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5426398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6262329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90360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8278450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1364322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6896344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(201)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7157461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02035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914847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5746129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57004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75092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68867299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242233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5802535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(206)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3051971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72434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639982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0289819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(204)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56052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92082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9906886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0967536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8366197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1411283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93443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4466021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4026175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(208)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29390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67808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7851572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9629177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4009866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(205)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640996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707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7189071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2576394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(204)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76564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27952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323991071"/>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8934187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2586786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975598247"/>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6162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2676861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7550282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01081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38477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5598464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2362356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8325384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8504056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05748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5789249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9566840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78469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85503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6570319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5652271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9289738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1185650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28184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0117237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5147273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(203)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97247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21644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3393083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8911962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7332854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3531629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94806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9140190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5910352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53378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81284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4760045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327425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2889868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8279734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10691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9105978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2754887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99783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9490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5447916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1029752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6052160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0954142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35466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0860702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903022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(203)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3432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83327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12873069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4441722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3039076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56426419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79414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4709194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5459992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3701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86278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9252917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5708439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0806608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(206)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30842355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81931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4288509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0237738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9754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88387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05841190"/>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2079989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3572623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747818610"/>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7862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183905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40820347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38035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57844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5191477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1716524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4779559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7285919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10141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7855564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1117121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00227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20461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699270710"/>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5028227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904335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119858647"/>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60689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0559238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327831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6815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9453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9821720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8335026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926051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2826323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17606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4986499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5950565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(207)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98457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65107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6703468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7052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7366844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7399905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HUDDERSFIELD ROYAL INFIRMARY (163)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CALDERDALE ROYAL HOSPITAL (207)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70589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16474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76571049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715650848"/>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79365426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54590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64756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631650605"/>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35128555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746562904"/>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96126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170198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514184894"/>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08820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43179698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217119705"/>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31822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62687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71379498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62839445"/>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2741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8827139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33575389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076759805"/>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68481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12244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90827191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703565853"/>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4279818010"/>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577401111"/>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84237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7651224"/>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730902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09902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74390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27969"/>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83124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76043128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Q10. If you brought medication with you to hospital, were you able to take it when you needed to?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86763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662852412"/>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07770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851882629"/>
              </p:ext>
            </p:extLst>
          </p:nvPr>
        </p:nvGraphicFramePr>
        <p:xfrm>
          <a:off x="469068" y="1548000"/>
          <a:ext cx="11253864" cy="140286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decrease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6048747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63631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Calderdale and Huddersfield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470741342"/>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Taking medication: patients being able to take medication they brought to hospital when needed
Help with eating: patients being given enough help from staff to eat meals, if needed
Home and family situation: staff considering the patients home and family situation when planning for them to leave hospital, if needed
Help to wash and keep clean: patients getting enough help to wash and keep clean
Communication: patients not being told something by a member of staff that was different to what they had been told by another member of staff</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169219862"/>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Quality of food: patients describing the hospital food as good
Noise from staff: patients not being bothered by noise at night from staff
Waiting to be admitted: patients feeling that they waited the right amount of time on the waiting list before being admitted to hospital
Understanding care after leaving hospital: patients being given information about what would happen next with their care
Information about medicines to take at home: patients being given information about medicines they were to take at home</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Calderdale and Huddersfield NHS Foundation Trust who had attended in late 2021. Responses were received from 376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31449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9701459"/>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376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68451639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8218675"/>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08773693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7236975"/>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32%</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4214108416"/>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498871072"/>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283426171"/>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133026179"/>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259304989"/>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014756414"/>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0721597"/>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715506110"/>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6677204"/>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25340199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695065361"/>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19334</TotalTime>
  <Words>16305</Words>
  <Application>Microsoft Office PowerPoint</Application>
  <PresentationFormat>Widescreen</PresentationFormat>
  <Paragraphs>2328</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Calderdale and Huddersfield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2022-09-30T10:56:30Z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